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15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26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0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16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82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40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640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60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40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94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09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70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13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16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07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03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072-29C9-4221-ABA8-C56DB1712F5F}" type="datetimeFigureOut">
              <a:rPr lang="es-ES" smtClean="0"/>
              <a:t>16/11/2023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47BFBA-76EC-4844-A2BC-BCB364BE8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64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nex.es/conoce-la-uex/centros/educacion/informacion-academica/practicas-externa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x.es/conoce-la-uex/centros/educacion/informacion-academica/practicas-externas/practicas-externas-2023-202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unex.es/organizacion/gobierno/vicerrectorados/vicealumn/funciones/practicas-y-empleo/seguridad-social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watch?v=1uv3yhwQXB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sepyeuex.es/login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4ABA2-1419-F6D6-78D6-4EA3F94D0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4000" dirty="0">
                <a:solidFill>
                  <a:srgbClr val="FEFFFF"/>
                </a:solidFill>
              </a:rPr>
              <a:t>Prácticas Externas:</a:t>
            </a:r>
            <a:br>
              <a:rPr lang="es-ES" sz="4000" dirty="0">
                <a:solidFill>
                  <a:srgbClr val="FEFFFF"/>
                </a:solidFill>
              </a:rPr>
            </a:br>
            <a:r>
              <a:rPr lang="es-ES" sz="4000" dirty="0">
                <a:solidFill>
                  <a:srgbClr val="FEFFFF"/>
                </a:solidFill>
              </a:rPr>
              <a:t>Novedades y cotizaciones en la Seguridad Social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662BF-A992-107F-5C2A-2D623C0A7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067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1600" b="1" dirty="0">
                <a:solidFill>
                  <a:srgbClr val="FEFFFF"/>
                </a:solidFill>
              </a:rPr>
              <a:t>Guadalupe Martínez Borreguero</a:t>
            </a:r>
          </a:p>
          <a:p>
            <a:pPr algn="ctr">
              <a:lnSpc>
                <a:spcPct val="90000"/>
              </a:lnSpc>
            </a:pPr>
            <a:r>
              <a:rPr lang="es-ES" sz="1600" b="1" dirty="0">
                <a:solidFill>
                  <a:srgbClr val="FEFFFF"/>
                </a:solidFill>
              </a:rPr>
              <a:t>Vicedecana de Prácticas. 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46F07B8-1DA7-E400-C673-90066C5F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C970C-2C38-07EC-8677-7E62BA46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031" y="431164"/>
            <a:ext cx="8911687" cy="1280890"/>
          </a:xfrm>
        </p:spPr>
        <p:txBody>
          <a:bodyPr/>
          <a:lstStyle/>
          <a:p>
            <a:r>
              <a:rPr lang="es-ES"/>
              <a:t>Prácticas Curriculares</a:t>
            </a:r>
            <a:br>
              <a:rPr lang="es-ES"/>
            </a:br>
            <a:r>
              <a:rPr lang="es-ES"/>
              <a:t>¿Cómo se elige Centro de Prácticas?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E1CF7C-8E73-E7E3-497B-1185D956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777380"/>
          </a:xfrm>
        </p:spPr>
        <p:txBody>
          <a:bodyPr/>
          <a:lstStyle/>
          <a:p>
            <a:r>
              <a:rPr lang="es-ES">
                <a:hlinkClick r:id="rId2"/>
              </a:rPr>
              <a:t>https://www.unex.es/conoce-la-uex/centros/educacion/informacion-academica/practicas-externas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54D112-6A44-DEC7-6095-F1CEC0D98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61" t="25034" r="14056" b="31429"/>
          <a:stretch/>
        </p:blipFill>
        <p:spPr>
          <a:xfrm>
            <a:off x="3685592" y="3248093"/>
            <a:ext cx="5691674" cy="29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131F5-F79F-CCD2-E633-65F82B66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361" y="137549"/>
            <a:ext cx="8911687" cy="1280890"/>
          </a:xfrm>
        </p:spPr>
        <p:txBody>
          <a:bodyPr/>
          <a:lstStyle/>
          <a:p>
            <a:pPr algn="ctr"/>
            <a:r>
              <a:rPr lang="es-ES" dirty="0"/>
              <a:t>NOVEDADES</a:t>
            </a:r>
            <a:br>
              <a:rPr lang="es-ES" dirty="0"/>
            </a:br>
            <a:r>
              <a:rPr lang="es-ES" dirty="0"/>
              <a:t>Prácticas Extracurriculares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AC6927-F62D-DE3A-2F22-CD24745D1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21" t="11195" r="13084" b="23380"/>
          <a:stretch/>
        </p:blipFill>
        <p:spPr>
          <a:xfrm>
            <a:off x="3845368" y="1373058"/>
            <a:ext cx="7951624" cy="4361460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0CDA88EF-3F9E-8738-F525-3732BB1D6D24}"/>
              </a:ext>
            </a:extLst>
          </p:cNvPr>
          <p:cNvSpPr/>
          <p:nvPr/>
        </p:nvSpPr>
        <p:spPr>
          <a:xfrm>
            <a:off x="5949328" y="4641201"/>
            <a:ext cx="4077478" cy="11837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0BFD1-EF6D-A897-3DB3-9B7A90C7A7E9}"/>
              </a:ext>
            </a:extLst>
          </p:cNvPr>
          <p:cNvSpPr txBox="1"/>
          <p:nvPr/>
        </p:nvSpPr>
        <p:spPr>
          <a:xfrm>
            <a:off x="808839" y="5986225"/>
            <a:ext cx="10717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https://www.unex.es/conoce-la-uex/centros/educacion/informacion-academica/practicas-externas/practicas-externas-2023-2024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67DAB1F-1636-32F4-E347-E44F76228BF7}"/>
              </a:ext>
            </a:extLst>
          </p:cNvPr>
          <p:cNvSpPr txBox="1">
            <a:spLocks/>
          </p:cNvSpPr>
          <p:nvPr/>
        </p:nvSpPr>
        <p:spPr>
          <a:xfrm>
            <a:off x="460627" y="2610901"/>
            <a:ext cx="3291471" cy="18857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La empresa DEBE cotizar por el estudiante</a:t>
            </a:r>
          </a:p>
          <a:p>
            <a:r>
              <a:rPr lang="es-ES" dirty="0">
                <a:solidFill>
                  <a:schemeClr val="bg1"/>
                </a:solidFill>
              </a:rPr>
              <a:t>La empresa DEBE tramitar el Alta y la Baja en la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255792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8AB988F-FFE0-756F-D6D1-DFC082A34F14}"/>
              </a:ext>
            </a:extLst>
          </p:cNvPr>
          <p:cNvSpPr txBox="1">
            <a:spLocks/>
          </p:cNvSpPr>
          <p:nvPr/>
        </p:nvSpPr>
        <p:spPr>
          <a:xfrm>
            <a:off x="1640156" y="139589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/>
              <a:t>NOVEDADES</a:t>
            </a:r>
            <a:br>
              <a:rPr lang="es-ES" dirty="0"/>
            </a:br>
            <a:r>
              <a:rPr lang="es-ES" dirty="0"/>
              <a:t>Prácticas Extracurriculares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B6D9D35-91F7-F38E-86C0-B3DFDA6B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50" y="3429000"/>
            <a:ext cx="4792802" cy="21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4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46F07B8-1DA7-E400-C673-90066C5F0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7" b="13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D4ABA2-1419-F6D6-78D6-4EA3F94D0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5000" b="1" dirty="0"/>
              <a:t>Prácticas Externas:</a:t>
            </a:r>
            <a:br>
              <a:rPr lang="es-ES" sz="5000" b="1" dirty="0"/>
            </a:br>
            <a:r>
              <a:rPr lang="es-ES" sz="5000" b="1" dirty="0"/>
              <a:t>Novedades y cotizaciones en la Seguridad Social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662BF-A992-107F-5C2A-2D623C0A7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Guadalupe Martínez Borreguero</a:t>
            </a:r>
          </a:p>
          <a:p>
            <a:pPr algn="ctr"/>
            <a:r>
              <a:rPr lang="es-ES" b="1" dirty="0">
                <a:solidFill>
                  <a:srgbClr val="0070C0"/>
                </a:solidFill>
              </a:rPr>
              <a:t>Vicedecana de Prácticas.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EF3E7-0B4B-F702-4CB2-B57A7039AF2E}"/>
              </a:ext>
            </a:extLst>
          </p:cNvPr>
          <p:cNvSpPr txBox="1"/>
          <p:nvPr/>
        </p:nvSpPr>
        <p:spPr>
          <a:xfrm>
            <a:off x="2951112" y="636456"/>
            <a:ext cx="5796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/>
              <a:t>¿DUDAS?</a:t>
            </a:r>
          </a:p>
        </p:txBody>
      </p:sp>
    </p:spTree>
    <p:extLst>
      <p:ext uri="{BB962C8B-B14F-4D97-AF65-F5344CB8AC3E}">
        <p14:creationId xmlns:p14="http://schemas.microsoft.com/office/powerpoint/2010/main" val="3933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9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calones de entrada y columnas de un edificio majestuoso en la ciudad">
            <a:extLst>
              <a:ext uri="{FF2B5EF4-FFF2-40B4-BE49-F238E27FC236}">
                <a16:creationId xmlns:a16="http://schemas.microsoft.com/office/drawing/2014/main" id="{C4A37C23-5DC8-475E-3986-965B376C5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2" r="13669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5301C7-8C39-2157-1C66-5006B8B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s-ES" dirty="0"/>
              <a:t>Normativa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2EF781-4ABD-6EC6-5AF0-0695A72F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1" y="1905000"/>
            <a:ext cx="4963919" cy="40062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 dirty="0"/>
              <a:t>Real Decreto-ley 2/2023</a:t>
            </a:r>
            <a:r>
              <a:rPr lang="es-ES" dirty="0"/>
              <a:t>, de 16 de marzo, de medidas urgentes para la ampliación de derechos de los pensionistas, la reducción de la brecha de género y el establecimiento de un nuevo marco de sostenibilidad del sistema público de pensiones.</a:t>
            </a:r>
          </a:p>
          <a:p>
            <a:pPr lvl="1">
              <a:lnSpc>
                <a:spcPct val="90000"/>
              </a:lnSpc>
            </a:pPr>
            <a:r>
              <a:rPr lang="es-ES" b="1" u="sng" dirty="0">
                <a:solidFill>
                  <a:srgbClr val="0070C0"/>
                </a:solidFill>
              </a:rPr>
              <a:t>Disposición adicional quincuagésima segunda</a:t>
            </a:r>
            <a:r>
              <a:rPr lang="es-ES" dirty="0"/>
              <a:t>. </a:t>
            </a:r>
            <a:r>
              <a:rPr lang="es-ES" i="1" dirty="0">
                <a:solidFill>
                  <a:srgbClr val="00B0F0"/>
                </a:solidFill>
              </a:rPr>
              <a:t>Inclusión en el sistema de Seguridad Social de alumnos que realicen prácticas formativas o prácticas académicas externas </a:t>
            </a:r>
            <a:r>
              <a:rPr lang="es-ES" i="1" dirty="0"/>
              <a:t>incluidas en programas de formación</a:t>
            </a:r>
          </a:p>
        </p:txBody>
      </p:sp>
    </p:spTree>
    <p:extLst>
      <p:ext uri="{BB962C8B-B14F-4D97-AF65-F5344CB8AC3E}">
        <p14:creationId xmlns:p14="http://schemas.microsoft.com/office/powerpoint/2010/main" val="231995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7D355-19B5-3599-9869-8C7B5C45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39609-1DE4-76B9-4224-C554AEBE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9515E2-BE1F-E61F-E74A-1B8BEEFEE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2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DAC5D-CD45-6053-F8E3-58EA312B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Pero… ¿Qué tengo que hacer como estudiante?</a:t>
            </a:r>
          </a:p>
        </p:txBody>
      </p:sp>
      <p:pic>
        <p:nvPicPr>
          <p:cNvPr id="6" name="Marcador de contenido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E0DCFE7-D1A6-AE43-5C5E-C685EC41C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89358"/>
            <a:ext cx="1981200" cy="2314575"/>
          </a:xfr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6987CCE-DD36-D3B5-0F46-9AE9BEF263E7}"/>
              </a:ext>
            </a:extLst>
          </p:cNvPr>
          <p:cNvSpPr/>
          <p:nvPr/>
        </p:nvSpPr>
        <p:spPr>
          <a:xfrm>
            <a:off x="687388" y="2590273"/>
            <a:ext cx="11350813" cy="128089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TIENES QUE </a:t>
            </a:r>
            <a:r>
              <a:rPr lang="es-ES" sz="2400" dirty="0">
                <a:solidFill>
                  <a:srgbClr val="FFFF00"/>
                </a:solidFill>
              </a:rPr>
              <a:t>DARTE DE ALTA OBLIGATORIAMENTE </a:t>
            </a:r>
            <a:r>
              <a:rPr lang="es-ES" sz="2400" dirty="0"/>
              <a:t>EN LA SEGURIDAD SOCIAL SI VAS A HACER PRÁCTICAS EXTERNAS A PARTIR DEL 1 DE ENERO DE 2024</a:t>
            </a:r>
          </a:p>
        </p:txBody>
      </p:sp>
    </p:spTree>
    <p:extLst>
      <p:ext uri="{BB962C8B-B14F-4D97-AF65-F5344CB8AC3E}">
        <p14:creationId xmlns:p14="http://schemas.microsoft.com/office/powerpoint/2010/main" val="236801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DDAC5D-CD45-6053-F8E3-58EA312B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585" y="583046"/>
            <a:ext cx="4672355" cy="16684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¿ Y </a:t>
            </a:r>
            <a:r>
              <a:rPr lang="en-US" sz="3200" dirty="0" err="1"/>
              <a:t>cuál</a:t>
            </a:r>
            <a:r>
              <a:rPr lang="en-US" sz="3200" dirty="0"/>
              <a:t> es </a:t>
            </a:r>
            <a:r>
              <a:rPr lang="en-US" sz="3200" dirty="0" err="1"/>
              <a:t>el</a:t>
            </a:r>
            <a:r>
              <a:rPr lang="en-US" sz="3200" dirty="0"/>
              <a:t> primer paso que </a:t>
            </a:r>
            <a:r>
              <a:rPr lang="en-US" sz="3200" dirty="0" err="1"/>
              <a:t>tengo</a:t>
            </a:r>
            <a:r>
              <a:rPr lang="en-US" sz="3200" dirty="0"/>
              <a:t> que </a:t>
            </a:r>
            <a:r>
              <a:rPr lang="en-US" sz="3200" dirty="0" err="1"/>
              <a:t>hacer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estudiante</a:t>
            </a:r>
            <a:r>
              <a:rPr lang="en-US" sz="32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13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6" name="Marcador de contenido 5" descr="Imagen que contiene luz&#10;&#10;Descripción generada automáticamente">
            <a:extLst>
              <a:ext uri="{FF2B5EF4-FFF2-40B4-BE49-F238E27FC236}">
                <a16:creationId xmlns:a16="http://schemas.microsoft.com/office/drawing/2014/main" id="{9D641E58-8F52-E1D1-B87E-68A0972D4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62" y="1482534"/>
            <a:ext cx="5247068" cy="3491685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6987CCE-DD36-D3B5-0F46-9AE9BEF263E7}"/>
              </a:ext>
            </a:extLst>
          </p:cNvPr>
          <p:cNvSpPr/>
          <p:nvPr/>
        </p:nvSpPr>
        <p:spPr>
          <a:xfrm>
            <a:off x="7532950" y="2255492"/>
            <a:ext cx="4093878" cy="352174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TIENES QUE OBTENER: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TU CERTIFICADO DIGITAL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 NÚMERO DE AFILIACIÓN A LA SEGURIDAD SOCIAL   (NUSS O NAF)</a:t>
            </a:r>
          </a:p>
        </p:txBody>
      </p:sp>
    </p:spTree>
    <p:extLst>
      <p:ext uri="{BB962C8B-B14F-4D97-AF65-F5344CB8AC3E}">
        <p14:creationId xmlns:p14="http://schemas.microsoft.com/office/powerpoint/2010/main" val="1252925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imer plano de un teclado numérico de calculadora">
            <a:extLst>
              <a:ext uri="{FF2B5EF4-FFF2-40B4-BE49-F238E27FC236}">
                <a16:creationId xmlns:a16="http://schemas.microsoft.com/office/drawing/2014/main" id="{5C715D54-B29D-185D-B197-E76C1F84B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7C2EA2B-3826-0A91-0349-57229AAC1C9A}"/>
              </a:ext>
            </a:extLst>
          </p:cNvPr>
          <p:cNvSpPr txBox="1">
            <a:spLocks/>
          </p:cNvSpPr>
          <p:nvPr/>
        </p:nvSpPr>
        <p:spPr>
          <a:xfrm>
            <a:off x="2174944" y="1637021"/>
            <a:ext cx="9292323" cy="3107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000" dirty="0"/>
              <a:t>¿ </a:t>
            </a:r>
            <a:r>
              <a:rPr lang="en-US" sz="5000" dirty="0" err="1"/>
              <a:t>Cómo</a:t>
            </a:r>
            <a:r>
              <a:rPr lang="en-US" sz="5000" dirty="0"/>
              <a:t> </a:t>
            </a:r>
            <a:r>
              <a:rPr lang="en-US" sz="5000" dirty="0" err="1"/>
              <a:t>obtengo</a:t>
            </a:r>
            <a:r>
              <a:rPr lang="en-US" sz="5000" dirty="0"/>
              <a:t> </a:t>
            </a:r>
            <a:r>
              <a:rPr lang="en-US" sz="5000" dirty="0" err="1"/>
              <a:t>el</a:t>
            </a:r>
            <a:r>
              <a:rPr lang="en-US" sz="5000" dirty="0"/>
              <a:t> </a:t>
            </a:r>
            <a:r>
              <a:rPr lang="en-US" sz="5000" b="1" dirty="0" err="1"/>
              <a:t>Certificado</a:t>
            </a:r>
            <a:r>
              <a:rPr lang="en-US" sz="5000" b="1" dirty="0"/>
              <a:t> Digital </a:t>
            </a:r>
            <a:r>
              <a:rPr lang="en-US" sz="5000" dirty="0"/>
              <a:t>y </a:t>
            </a:r>
            <a:r>
              <a:rPr lang="en-US" sz="5000" dirty="0" err="1"/>
              <a:t>el</a:t>
            </a:r>
            <a:r>
              <a:rPr lang="en-US" sz="5000" dirty="0"/>
              <a:t> </a:t>
            </a:r>
            <a:r>
              <a:rPr lang="en-US" sz="5000" b="1" dirty="0"/>
              <a:t>NUSS</a:t>
            </a:r>
            <a:r>
              <a:rPr lang="en-US" sz="5000" dirty="0"/>
              <a:t>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5753F1-EEE2-45ED-88A1-ECB4A495D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0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32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2E1D1-F286-A8E0-AE3A-D7A29401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3C21B4-D44E-4653-1980-C7591C644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8725" t="46228" r="28597" b="5170"/>
          <a:stretch/>
        </p:blipFill>
        <p:spPr>
          <a:xfrm>
            <a:off x="6828641" y="157208"/>
            <a:ext cx="5231215" cy="437648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F221DFF-7534-F7BF-D38D-E2931896EF3E}"/>
              </a:ext>
            </a:extLst>
          </p:cNvPr>
          <p:cNvSpPr/>
          <p:nvPr/>
        </p:nvSpPr>
        <p:spPr>
          <a:xfrm>
            <a:off x="4039352" y="1264555"/>
            <a:ext cx="2648016" cy="285872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FF00"/>
                </a:solidFill>
              </a:rPr>
              <a:t>Campaña de difusión </a:t>
            </a:r>
            <a:r>
              <a:rPr lang="es-ES" sz="2400" b="1" dirty="0"/>
              <a:t>para solicitar NUSS/NAF y </a:t>
            </a:r>
            <a:r>
              <a:rPr lang="es-ES" sz="2400" b="1" dirty="0">
                <a:solidFill>
                  <a:srgbClr val="FFFF00"/>
                </a:solidFill>
              </a:rPr>
              <a:t>Comunicarlo en el Portal Servicio</a:t>
            </a:r>
          </a:p>
        </p:txBody>
      </p:sp>
      <p:pic>
        <p:nvPicPr>
          <p:cNvPr id="7" name="PROMO Consigue tu NUSS para tus prácticas externas">
            <a:hlinkClick r:id="" action="ppaction://media"/>
            <a:extLst>
              <a:ext uri="{FF2B5EF4-FFF2-40B4-BE49-F238E27FC236}">
                <a16:creationId xmlns:a16="http://schemas.microsoft.com/office/drawing/2014/main" id="{56989B42-15CD-AA60-AAA9-D6508A1196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2329"/>
            <a:ext cx="3845063" cy="68356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AAF1E98-32CC-2A6A-9615-8D811A86CAE3}"/>
              </a:ext>
            </a:extLst>
          </p:cNvPr>
          <p:cNvSpPr txBox="1"/>
          <p:nvPr/>
        </p:nvSpPr>
        <p:spPr>
          <a:xfrm>
            <a:off x="5808489" y="5116598"/>
            <a:ext cx="6107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https://www.youtube.com/watch?v=1uv3yhwQXB0</a:t>
            </a:r>
            <a:endParaRPr lang="es-ES" dirty="0"/>
          </a:p>
        </p:txBody>
      </p:sp>
      <p:sp>
        <p:nvSpPr>
          <p:cNvPr id="11" name="CuadroTexto 10">
            <a:hlinkClick r:id="rId7"/>
            <a:extLst>
              <a:ext uri="{FF2B5EF4-FFF2-40B4-BE49-F238E27FC236}">
                <a16:creationId xmlns:a16="http://schemas.microsoft.com/office/drawing/2014/main" id="{DA94CEAB-6B86-2EA3-0AE7-796AA1FC456C}"/>
              </a:ext>
            </a:extLst>
          </p:cNvPr>
          <p:cNvSpPr txBox="1"/>
          <p:nvPr/>
        </p:nvSpPr>
        <p:spPr>
          <a:xfrm>
            <a:off x="5808489" y="5772225"/>
            <a:ext cx="6107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https://www.unex.es/organizacion/gobierno/vicerrectorados/vicealumn/funciones/practicas-y-empleo/seguridad-social</a:t>
            </a:r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7E3CA9F-4997-0DC1-86DF-212850EDF7E5}"/>
              </a:ext>
            </a:extLst>
          </p:cNvPr>
          <p:cNvSpPr/>
          <p:nvPr/>
        </p:nvSpPr>
        <p:spPr>
          <a:xfrm>
            <a:off x="4155858" y="4965064"/>
            <a:ext cx="1555270" cy="6724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Video</a:t>
            </a:r>
          </a:p>
          <a:p>
            <a:pPr algn="ctr"/>
            <a:r>
              <a:rPr lang="es-ES" dirty="0"/>
              <a:t>Tutorial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08DF5FE-79DF-5A7F-56A1-A578DC199545}"/>
              </a:ext>
            </a:extLst>
          </p:cNvPr>
          <p:cNvSpPr/>
          <p:nvPr/>
        </p:nvSpPr>
        <p:spPr>
          <a:xfrm>
            <a:off x="4155858" y="5897690"/>
            <a:ext cx="1555270" cy="6724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Enlace web</a:t>
            </a:r>
          </a:p>
        </p:txBody>
      </p:sp>
    </p:spTree>
    <p:extLst>
      <p:ext uri="{BB962C8B-B14F-4D97-AF65-F5344CB8AC3E}">
        <p14:creationId xmlns:p14="http://schemas.microsoft.com/office/powerpoint/2010/main" val="6583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92578-9447-3D8C-9699-FB27955B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43941" cy="1280890"/>
          </a:xfrm>
        </p:spPr>
        <p:txBody>
          <a:bodyPr/>
          <a:lstStyle/>
          <a:p>
            <a:pPr algn="ctr"/>
            <a:r>
              <a:rPr lang="es-ES" dirty="0"/>
              <a:t>¿Algún problema al solicitar certificado o NUSS /NAF?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DFD1A9-10B2-6388-D64F-E93FBDA1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024" y="2133600"/>
            <a:ext cx="9873842" cy="3777622"/>
          </a:xfrm>
        </p:spPr>
        <p:txBody>
          <a:bodyPr/>
          <a:lstStyle/>
          <a:p>
            <a:r>
              <a:rPr lang="es-ES" dirty="0"/>
              <a:t>Si tienes alguna duda o necesitas ayuda con alguno de los pasos, puedes contactar o solicitar una cita (presencial u on-line) con el </a:t>
            </a:r>
            <a:r>
              <a:rPr lang="es-ES" b="1" u="sng" dirty="0">
                <a:solidFill>
                  <a:srgbClr val="0070C0"/>
                </a:solidFill>
              </a:rPr>
              <a:t>Servicio de Prácticas y Empleo de la </a:t>
            </a:r>
            <a:r>
              <a:rPr lang="es-ES" b="1" u="sng" dirty="0" err="1">
                <a:solidFill>
                  <a:srgbClr val="0070C0"/>
                </a:solidFill>
              </a:rPr>
              <a:t>UEx</a:t>
            </a:r>
            <a:r>
              <a:rPr lang="es-ES" b="1" u="sng" dirty="0">
                <a:solidFill>
                  <a:srgbClr val="0070C0"/>
                </a:solidFill>
              </a:rPr>
              <a:t> (SEPYE).</a:t>
            </a:r>
          </a:p>
          <a:p>
            <a:r>
              <a:rPr lang="es-ES" dirty="0"/>
              <a:t>Pide tu cita </a:t>
            </a:r>
            <a:r>
              <a:rPr lang="es-ES" b="1" dirty="0">
                <a:hlinkClick r:id="rId2"/>
              </a:rPr>
              <a:t>aquí</a:t>
            </a:r>
            <a:endParaRPr lang="es-ES" dirty="0"/>
          </a:p>
          <a:p>
            <a:r>
              <a:rPr lang="es-ES" dirty="0"/>
              <a:t>Email: sepye@unex.es</a:t>
            </a:r>
          </a:p>
          <a:p>
            <a:r>
              <a:rPr lang="es-ES" dirty="0"/>
              <a:t>Teléfonos: 927 25 11 63 - 924 48 99 96 / 616 633 129 - 649 999 479 - 648 070 149</a:t>
            </a:r>
          </a:p>
          <a:p>
            <a:endParaRPr lang="es-E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EF3810CF-E4A4-4AD3-3269-826E13B12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26" y="4478692"/>
            <a:ext cx="4792802" cy="21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DC67F-9661-ECDF-9378-EF6BA677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s-ES"/>
              <a:t>IDEAS CLAVE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3B037-26CA-37F1-5091-BADF3FC5C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309" y="1408922"/>
            <a:ext cx="7086633" cy="4824968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Es OBLIGATORIO el NUSS </a:t>
            </a:r>
            <a:r>
              <a:rPr lang="es-ES" dirty="0"/>
              <a:t>o NAF </a:t>
            </a:r>
            <a:r>
              <a:rPr lang="es-ES" b="1" dirty="0"/>
              <a:t>para poder hacer prácticas externas</a:t>
            </a:r>
            <a:r>
              <a:rPr lang="es-ES" dirty="0"/>
              <a:t> (tanto curriculares como extracurriculares).</a:t>
            </a:r>
          </a:p>
          <a:p>
            <a:r>
              <a:rPr lang="es-ES" b="1" dirty="0">
                <a:solidFill>
                  <a:srgbClr val="0070C0"/>
                </a:solidFill>
              </a:rPr>
              <a:t>Es necesario y OBLIGATORIO que comuniquéis vuestro NUSS en el portal servicios </a:t>
            </a:r>
            <a:r>
              <a:rPr lang="es-ES" dirty="0"/>
              <a:t>antes del día de asignación de Centros</a:t>
            </a:r>
          </a:p>
          <a:p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 no tenéis el NUSS comunicado, NO se os asigna centro de prácticas</a:t>
            </a:r>
          </a:p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El NUSS tiene que ser el vuestro propio, no el de beneficiario de vuestros padres</a:t>
            </a: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La asistencia al centro de prácticas es OBLIGATORIA. Habrá que notificar la baja médica en caso de tenerla</a:t>
            </a:r>
          </a:p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Habrá que “Fichar” para computar los días exactos de prácticas</a:t>
            </a:r>
          </a:p>
          <a:p>
            <a:r>
              <a:rPr lang="es-ES" b="1" dirty="0">
                <a:solidFill>
                  <a:srgbClr val="FF0000"/>
                </a:solidFill>
              </a:rPr>
              <a:t>Como “Trabajadores” del centro, es vuestra OBLIGACIÓN notificar y justificar en caso de que faltéis algún día por motivos de salud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56020384-9823-AF14-B081-F49F1027F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49" y="1755710"/>
            <a:ext cx="2873159" cy="2885985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197035CC-0BDA-DB87-E2E3-4E87BF8616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" y="2445869"/>
            <a:ext cx="3312942" cy="23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64</TotalTime>
  <Words>523</Words>
  <Application>Microsoft Office PowerPoint</Application>
  <PresentationFormat>Panorámica</PresentationFormat>
  <Paragraphs>45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Espiral</vt:lpstr>
      <vt:lpstr>Prácticas Externas: Novedades y cotizaciones en la Seguridad Social</vt:lpstr>
      <vt:lpstr>Normativa</vt:lpstr>
      <vt:lpstr>Presentación de PowerPoint</vt:lpstr>
      <vt:lpstr>Pero… ¿Qué tengo que hacer como estudiante?</vt:lpstr>
      <vt:lpstr>¿ Y cuál es el primer paso que tengo que hacer como estudiante?</vt:lpstr>
      <vt:lpstr>Presentación de PowerPoint</vt:lpstr>
      <vt:lpstr>Presentación de PowerPoint</vt:lpstr>
      <vt:lpstr>¿Algún problema al solicitar certificado o NUSS /NAF?</vt:lpstr>
      <vt:lpstr>IDEAS CLAVE</vt:lpstr>
      <vt:lpstr>Prácticas Curriculares ¿Cómo se elige Centro de Prácticas?</vt:lpstr>
      <vt:lpstr>NOVEDADES Prácticas Extracurriculares</vt:lpstr>
      <vt:lpstr>Presentación de PowerPoint</vt:lpstr>
      <vt:lpstr>Prácticas Externas: Novedades y cotizaciones en la Seguridad Social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Prácticas Externas: Novedades y cotizaciones en la Seguridad Social</dc:title>
  <dc:creator>María Guadalupe Martínez Borreguero</dc:creator>
  <cp:lastModifiedBy>María Guadalupe Martínez Borreguero</cp:lastModifiedBy>
  <cp:revision>23</cp:revision>
  <dcterms:created xsi:type="dcterms:W3CDTF">2023-11-15T09:02:29Z</dcterms:created>
  <dcterms:modified xsi:type="dcterms:W3CDTF">2023-11-16T08:43:02Z</dcterms:modified>
</cp:coreProperties>
</file>